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Nunito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  <p:embeddedFont>
      <p:font typeface="Maven Pro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Nuni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Nunito-italic.fntdata"/><Relationship Id="rId25" Type="http://schemas.openxmlformats.org/officeDocument/2006/relationships/font" Target="fonts/Nunito-bold.fntdata"/><Relationship Id="rId28" Type="http://schemas.openxmlformats.org/officeDocument/2006/relationships/font" Target="fonts/Lato-regular.fntdata"/><Relationship Id="rId27" Type="http://schemas.openxmlformats.org/officeDocument/2006/relationships/font" Target="fonts/Nunito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5.xml"/><Relationship Id="rId33" Type="http://schemas.openxmlformats.org/officeDocument/2006/relationships/font" Target="fonts/MavenPro-bold.fntdata"/><Relationship Id="rId10" Type="http://schemas.openxmlformats.org/officeDocument/2006/relationships/slide" Target="slides/slide4.xml"/><Relationship Id="rId32" Type="http://schemas.openxmlformats.org/officeDocument/2006/relationships/font" Target="fonts/MavenPro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e9a756755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e9a756755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e9a75675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e9a75675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e9a75675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e9a75675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e9a75675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e9a75675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e9a756755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e9a756755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e9a7567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e9a7567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e9a756755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e9a756755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e9a756755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e9a756755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e9a756755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e9a756755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e9a756755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e9a756755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e9a75675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e9a75675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e9a756755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e9a756755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4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74" name="Google Shape;74;p14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75" name="Google Shape;75;p14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14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" name="Google Shape;77;p14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78" name="Google Shape;78;p14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14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14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" name="Google Shape;81;p14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82" name="Google Shape;82;p14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14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14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14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" name="Google Shape;86;p14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87" name="Google Shape;87;p14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14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14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14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14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2" name="Google Shape;92;p14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93" name="Google Shape;93;p14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4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5" name="Google Shape;95;p14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96" name="Google Shape;96;p14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14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4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" name="Google Shape;99;p14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0" name="Google Shape;100;p14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101" name="Google Shape;101;p14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14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3" name="Google Shape;103;p14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14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14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1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15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114" name="Google Shape;114;p15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115" name="Google Shape;115;p15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7" name="Google Shape;117;p15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118" name="Google Shape;118;p15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1" name="Google Shape;121;p15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122" name="Google Shape;122;p15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6" name="Google Shape;126;p15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127" name="Google Shape;127;p15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128" name="Google Shape;128;p15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0" name="Google Shape;130;p15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131" name="Google Shape;131;p15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15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15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4" name="Google Shape;134;p15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135" name="Google Shape;135;p15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15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15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15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9" name="Google Shape;139;p15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140" name="Google Shape;140;p15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15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15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15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5" name="Google Shape;145;p15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1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49" name="Google Shape;149;p1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" name="Google Shape;151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2" name="Google Shape;152;p1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3" name="Google Shape;153;p1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1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56" name="Google Shape;156;p1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" name="Google Shape;158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9" name="Google Shape;159;p17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60" name="Google Shape;160;p17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61" name="Google Shape;161;p1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64" name="Google Shape;164;p1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7" name="Google Shape;167;p1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1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70" name="Google Shape;170;p1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" name="Google Shape;172;p19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" name="Google Shape;173;p19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4" name="Google Shape;174;p1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20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77" name="Google Shape;177;p20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78" name="Google Shape;178;p2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2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20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1" name="Google Shape;181;p20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82" name="Google Shape;182;p20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5" name="Google Shape;185;p20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86" name="Google Shape;186;p2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2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8" name="Google Shape;188;p20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9" name="Google Shape;189;p2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21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92" name="Google Shape;192;p2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" name="Google Shape;194;p21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5" name="Google Shape;195;p21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6" name="Google Shape;196;p21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97" name="Google Shape;197;p2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22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200" name="Google Shape;200;p2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2" name="Google Shape;202;p22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203" name="Google Shape;203;p2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23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206" name="Google Shape;206;p23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207" name="Google Shape;207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1" name="Google Shape;211;p23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212" name="Google Shape;212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23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7" name="Google Shape;217;p23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218" name="Google Shape;218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2" name="Google Shape;222;p23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223" name="Google Shape;223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6" name="Google Shape;226;p23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227" name="Google Shape;227;p23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23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23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23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23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2" name="Google Shape;232;p23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233" name="Google Shape;233;p23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23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23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23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7" name="Google Shape;237;p23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238" name="Google Shape;238;p23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23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23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1" name="Google Shape;241;p23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242" name="Google Shape;242;p23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23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23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23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23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7" name="Google Shape;247;p23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248" name="Google Shape;248;p23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23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23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23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2" name="Google Shape;252;p23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253" name="Google Shape;253;p23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23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23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23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7" name="Google Shape;257;p23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258" name="Google Shape;258;p23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23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23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1" name="Google Shape;261;p23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262" name="Google Shape;262;p23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23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23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23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6" name="Google Shape;266;p23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67" name="Google Shape;267;p23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23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23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23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1" name="Google Shape;271;p23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72" name="Google Shape;272;p23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23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23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23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23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7" name="Google Shape;277;p23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78" name="Google Shape;278;p23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23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23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23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2" name="Google Shape;282;p23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83" name="Google Shape;283;p23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23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23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6" name="Google Shape;286;p23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87" name="Google Shape;287;p23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23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23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23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1" name="Google Shape;291;p23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92" name="Google Shape;292;p23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23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23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23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23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7" name="Google Shape;297;p23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98" name="Google Shape;298;p23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23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23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23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2" name="Google Shape;302;p23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303" name="Google Shape;303;p23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23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23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6" name="Google Shape;306;p23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307" name="Google Shape;307;p23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23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23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23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23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2" name="Google Shape;312;p23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313" name="Google Shape;313;p23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23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23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23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7" name="Google Shape;317;p23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318" name="Google Shape;318;p23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23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23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23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2" name="Google Shape;322;p23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323" name="Google Shape;323;p23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23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23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6" name="Google Shape;326;p23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327" name="Google Shape;327;p23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23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23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23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31" name="Google Shape;331;p23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2" name="Google Shape;332;p23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3" name="Google Shape;333;p2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0" name="Google Shape;70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Relationship Id="rId4" Type="http://schemas.openxmlformats.org/officeDocument/2006/relationships/image" Target="../media/image22.jpg"/><Relationship Id="rId11" Type="http://schemas.openxmlformats.org/officeDocument/2006/relationships/image" Target="../media/image11.jpg"/><Relationship Id="rId10" Type="http://schemas.openxmlformats.org/officeDocument/2006/relationships/image" Target="../media/image9.jpg"/><Relationship Id="rId12" Type="http://schemas.openxmlformats.org/officeDocument/2006/relationships/image" Target="../media/image19.jpg"/><Relationship Id="rId9" Type="http://schemas.openxmlformats.org/officeDocument/2006/relationships/image" Target="../media/image21.jpg"/><Relationship Id="rId5" Type="http://schemas.openxmlformats.org/officeDocument/2006/relationships/image" Target="../media/image23.jpg"/><Relationship Id="rId6" Type="http://schemas.openxmlformats.org/officeDocument/2006/relationships/image" Target="../media/image24.jpg"/><Relationship Id="rId7" Type="http://schemas.openxmlformats.org/officeDocument/2006/relationships/image" Target="../media/image8.jpg"/><Relationship Id="rId8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codelab.cognimates.me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5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CIS STEAM Camp</a:t>
            </a:r>
            <a:endParaRPr/>
          </a:p>
        </p:txBody>
      </p:sp>
      <p:sp>
        <p:nvSpPr>
          <p:cNvPr id="341" name="Google Shape;341;p25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WATERKINESIS		Day 2</a:t>
            </a:r>
            <a:endParaRPr b="1" sz="2200"/>
          </a:p>
        </p:txBody>
      </p:sp>
      <p:pic>
        <p:nvPicPr>
          <p:cNvPr id="342" name="Google Shape;3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1975" y="464650"/>
            <a:ext cx="3164275" cy="467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3447" y="1762038"/>
            <a:ext cx="2430982" cy="161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2776" y="2319425"/>
            <a:ext cx="2758351" cy="16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4"/>
          <p:cNvSpPr txBox="1"/>
          <p:nvPr>
            <p:ph type="title"/>
          </p:nvPr>
        </p:nvSpPr>
        <p:spPr>
          <a:xfrm>
            <a:off x="1303800" y="598575"/>
            <a:ext cx="7435500" cy="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DEMOING YOUR WATERKINESIS ROBOTS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8" name="Google Shape;428;p34"/>
          <p:cNvSpPr txBox="1"/>
          <p:nvPr>
            <p:ph idx="1" type="subTitle"/>
          </p:nvPr>
        </p:nvSpPr>
        <p:spPr>
          <a:xfrm>
            <a:off x="928875" y="1371675"/>
            <a:ext cx="4288800" cy="12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Your team will have </a:t>
            </a:r>
            <a:r>
              <a:rPr b="1" lang="en" sz="1800">
                <a:highlight>
                  <a:schemeClr val="accent4"/>
                </a:highlight>
              </a:rPr>
              <a:t>30 seconds</a:t>
            </a:r>
            <a:r>
              <a:rPr b="1" lang="en" sz="1800"/>
              <a:t> to demo your waterkinesis robot for Group 1 and Group 2.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You will place your robot into the pool of water and </a:t>
            </a:r>
            <a:r>
              <a:rPr b="1" lang="en" sz="1800">
                <a:highlight>
                  <a:schemeClr val="accent4"/>
                </a:highlight>
              </a:rPr>
              <a:t>demo it for 15 seconds.</a:t>
            </a:r>
            <a:endParaRPr b="1" sz="1800">
              <a:highlight>
                <a:schemeClr val="accent4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After 15 seconds, a beach ball will be placed in the pool and you must avoid hitting it. 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chemeClr val="accent2"/>
                </a:solidFill>
              </a:rPr>
              <a:t>GOOD LUCK!!!</a:t>
            </a:r>
            <a:endParaRPr b="1" i="1" sz="2500">
              <a:solidFill>
                <a:schemeClr val="accent2"/>
              </a:solidFill>
            </a:endParaRPr>
          </a:p>
        </p:txBody>
      </p:sp>
      <p:pic>
        <p:nvPicPr>
          <p:cNvPr id="429" name="Google Shape;4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9350" y="2806000"/>
            <a:ext cx="3729950" cy="1954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58046">
            <a:off x="5180524" y="1309801"/>
            <a:ext cx="2508276" cy="20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5250" y="1128600"/>
            <a:ext cx="1226400" cy="122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aleway"/>
                <a:ea typeface="Raleway"/>
                <a:cs typeface="Raleway"/>
                <a:sym typeface="Raleway"/>
              </a:rPr>
              <a:t>If You’re Feeling Creative...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7" name="Google Shape;437;p35"/>
          <p:cNvSpPr txBox="1"/>
          <p:nvPr>
            <p:ph idx="1" type="body"/>
          </p:nvPr>
        </p:nvSpPr>
        <p:spPr>
          <a:xfrm>
            <a:off x="1303800" y="1399400"/>
            <a:ext cx="7030500" cy="31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2"/>
                </a:solidFill>
              </a:rPr>
              <a:t>Explore the possibilities! </a:t>
            </a:r>
            <a:r>
              <a:rPr lang="en" sz="2200"/>
              <a:t>You can:</a:t>
            </a:r>
            <a:endParaRPr sz="2200"/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SzPts val="2200"/>
              <a:buChar char="●"/>
            </a:pPr>
            <a:r>
              <a:rPr i="1" lang="en" sz="2200"/>
              <a:t>Create a game with your project</a:t>
            </a:r>
            <a:endParaRPr i="1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i="1" lang="en" sz="2200"/>
              <a:t>Combine your project with another team</a:t>
            </a:r>
            <a:endParaRPr i="1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i="1" lang="en" sz="2200"/>
              <a:t>Create a competitive game with other teams</a:t>
            </a:r>
            <a:endParaRPr i="1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i="1" lang="en" sz="2200"/>
              <a:t>Add effects with other Cognimates extensions</a:t>
            </a:r>
            <a:endParaRPr i="1"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i="1" lang="en" sz="2200"/>
              <a:t>Do something completely new!</a:t>
            </a:r>
            <a:endParaRPr i="1" sz="2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aleway"/>
                <a:ea typeface="Raleway"/>
                <a:cs typeface="Raleway"/>
                <a:sym typeface="Raleway"/>
              </a:rPr>
              <a:t>GROUP REFLECTIONS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3" name="Google Shape;443;p36"/>
          <p:cNvSpPr txBox="1"/>
          <p:nvPr>
            <p:ph idx="1" type="body"/>
          </p:nvPr>
        </p:nvSpPr>
        <p:spPr>
          <a:xfrm>
            <a:off x="1248975" y="134412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What did you learn?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What did you like?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What could have gone better?</a:t>
            </a:r>
            <a:endParaRPr sz="2500"/>
          </a:p>
        </p:txBody>
      </p:sp>
      <p:pic>
        <p:nvPicPr>
          <p:cNvPr id="444" name="Google Shape;444;p36"/>
          <p:cNvPicPr preferRelativeResize="0"/>
          <p:nvPr/>
        </p:nvPicPr>
        <p:blipFill rotWithShape="1">
          <a:blip r:embed="rId3">
            <a:alphaModFix/>
          </a:blip>
          <a:srcRect b="0" l="17024" r="18538" t="0"/>
          <a:stretch/>
        </p:blipFill>
        <p:spPr>
          <a:xfrm>
            <a:off x="6641800" y="2447925"/>
            <a:ext cx="1991626" cy="244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2950" y="2843813"/>
            <a:ext cx="2228850" cy="20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7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Raleway"/>
                <a:ea typeface="Raleway"/>
                <a:cs typeface="Raleway"/>
                <a:sym typeface="Raleway"/>
              </a:rPr>
              <a:t>Thank you!</a:t>
            </a:r>
            <a:endParaRPr sz="6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1" name="Google Shape;451;p37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We hope you enjoyed the project!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6"/>
          <p:cNvSpPr txBox="1"/>
          <p:nvPr>
            <p:ph idx="4294967295" type="title"/>
          </p:nvPr>
        </p:nvSpPr>
        <p:spPr>
          <a:xfrm>
            <a:off x="507500" y="274575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AGENDA</a:t>
            </a:r>
            <a:endParaRPr/>
          </a:p>
        </p:txBody>
      </p:sp>
      <p:sp>
        <p:nvSpPr>
          <p:cNvPr id="350" name="Google Shape;350;p26"/>
          <p:cNvSpPr txBox="1"/>
          <p:nvPr>
            <p:ph idx="4294967295" type="body"/>
          </p:nvPr>
        </p:nvSpPr>
        <p:spPr>
          <a:xfrm>
            <a:off x="507500" y="1214775"/>
            <a:ext cx="84603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9:30 - 9:45 AM		</a:t>
            </a:r>
            <a:r>
              <a:rPr b="1" lang="en">
                <a:solidFill>
                  <a:srgbClr val="666666"/>
                </a:solidFill>
              </a:rPr>
              <a:t>Recap Yesterday, Form Teams &amp; Choose Team Name</a:t>
            </a:r>
            <a:endParaRPr b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9:45 - 10:15 AM		</a:t>
            </a:r>
            <a:r>
              <a:rPr b="1" lang="en">
                <a:solidFill>
                  <a:srgbClr val="666666"/>
                </a:solidFill>
              </a:rPr>
              <a:t>Pass Out Robot Kits, Assemble and Connect Robots</a:t>
            </a:r>
            <a:endParaRPr b="1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10:15 - 10:30 AM		</a:t>
            </a:r>
            <a:r>
              <a:rPr b="1" i="1" lang="en">
                <a:solidFill>
                  <a:schemeClr val="accent2"/>
                </a:solidFill>
              </a:rPr>
              <a:t>Snack Time</a:t>
            </a:r>
            <a:endParaRPr b="1" i="1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10:30 - 11:20 AM		</a:t>
            </a:r>
            <a:r>
              <a:rPr b="1" lang="en">
                <a:solidFill>
                  <a:schemeClr val="lt2"/>
                </a:solidFill>
              </a:rPr>
              <a:t>Download waterkinesis project for Cognimates</a:t>
            </a:r>
            <a:br>
              <a:rPr b="1" lang="en">
                <a:solidFill>
                  <a:schemeClr val="lt2"/>
                </a:solidFill>
              </a:rPr>
            </a:br>
            <a:r>
              <a:rPr b="1" lang="en">
                <a:solidFill>
                  <a:schemeClr val="lt2"/>
                </a:solidFill>
              </a:rPr>
              <a:t>					Complete worksheets</a:t>
            </a:r>
            <a:br>
              <a:rPr b="1" lang="en">
                <a:solidFill>
                  <a:schemeClr val="lt2"/>
                </a:solidFill>
              </a:rPr>
            </a:br>
            <a:r>
              <a:rPr b="1" lang="en">
                <a:solidFill>
                  <a:schemeClr val="lt2"/>
                </a:solidFill>
              </a:rPr>
              <a:t>					Work on waterkinesis robot design challenge</a:t>
            </a:r>
            <a:endParaRPr b="1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11:20 - 11:30 AM		</a:t>
            </a:r>
            <a:r>
              <a:rPr b="1" lang="en">
                <a:solidFill>
                  <a:schemeClr val="lt2"/>
                </a:solidFill>
              </a:rPr>
              <a:t>Screw together and waterproof robots with duct tape</a:t>
            </a:r>
            <a:endParaRPr b="1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11:30 AM - 12 PM	</a:t>
            </a:r>
            <a:r>
              <a:rPr b="1" lang="en">
                <a:solidFill>
                  <a:schemeClr val="lt2"/>
                </a:solidFill>
              </a:rPr>
              <a:t>Demo robots at the pool		</a:t>
            </a:r>
            <a:r>
              <a:rPr i="1" lang="en">
                <a:solidFill>
                  <a:schemeClr val="lt2"/>
                </a:solidFill>
              </a:rPr>
              <a:t>(30 sec per team)</a:t>
            </a:r>
            <a:endParaRPr i="1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7"/>
          <p:cNvSpPr txBox="1"/>
          <p:nvPr>
            <p:ph type="ctrTitle"/>
          </p:nvPr>
        </p:nvSpPr>
        <p:spPr>
          <a:xfrm>
            <a:off x="824000" y="1613825"/>
            <a:ext cx="45570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Waterkinesis Day 2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6" name="Google Shape;356;p27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Assembly and Exploration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aleway"/>
                <a:ea typeface="Raleway"/>
                <a:cs typeface="Raleway"/>
                <a:sym typeface="Raleway"/>
              </a:rPr>
              <a:t>WATERKINESIS KIT CHECKLIST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62" name="Google Shape;362;p28"/>
          <p:cNvGrpSpPr/>
          <p:nvPr/>
        </p:nvGrpSpPr>
        <p:grpSpPr>
          <a:xfrm>
            <a:off x="1208078" y="1380593"/>
            <a:ext cx="7111799" cy="3026463"/>
            <a:chOff x="-331318" y="906555"/>
            <a:chExt cx="8778915" cy="3735912"/>
          </a:xfrm>
        </p:grpSpPr>
        <p:pic>
          <p:nvPicPr>
            <p:cNvPr id="363" name="Google Shape;363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54624" y="3007346"/>
              <a:ext cx="1635122" cy="16351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" name="Google Shape;364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26521" y="906563"/>
              <a:ext cx="1635122" cy="16351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" name="Google Shape;365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12457" y="3007338"/>
              <a:ext cx="1635122" cy="16351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" name="Google Shape;366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331318" y="906555"/>
              <a:ext cx="1635115" cy="1635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" name="Google Shape;367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240582" y="3007350"/>
              <a:ext cx="1635115" cy="1635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2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026532" y="3007350"/>
              <a:ext cx="1635115" cy="1635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" name="Google Shape;369;p2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-331318" y="3007338"/>
              <a:ext cx="1635115" cy="1635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" name="Google Shape;370;p2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812482" y="906555"/>
              <a:ext cx="1635115" cy="1635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2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240582" y="906555"/>
              <a:ext cx="1635115" cy="16351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2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454632" y="906555"/>
              <a:ext cx="1635115" cy="16351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3" name="Google Shape;373;p28"/>
          <p:cNvSpPr txBox="1"/>
          <p:nvPr/>
        </p:nvSpPr>
        <p:spPr>
          <a:xfrm>
            <a:off x="1273775" y="2681425"/>
            <a:ext cx="11769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2"/>
                </a:solidFill>
              </a:rPr>
              <a:t>Flashing </a:t>
            </a:r>
            <a:r>
              <a:rPr b="1" lang="en" sz="1000">
                <a:solidFill>
                  <a:schemeClr val="accent2"/>
                </a:solidFill>
              </a:rPr>
              <a:t>LED</a:t>
            </a:r>
            <a:endParaRPr b="1" sz="1000">
              <a:solidFill>
                <a:schemeClr val="accent2"/>
              </a:solidFill>
            </a:endParaRPr>
          </a:p>
        </p:txBody>
      </p:sp>
      <p:sp>
        <p:nvSpPr>
          <p:cNvPr id="374" name="Google Shape;374;p28"/>
          <p:cNvSpPr txBox="1"/>
          <p:nvPr/>
        </p:nvSpPr>
        <p:spPr>
          <a:xfrm>
            <a:off x="2723625" y="2681425"/>
            <a:ext cx="11769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2"/>
                </a:solidFill>
              </a:rPr>
              <a:t>Wheel + Stick</a:t>
            </a:r>
            <a:endParaRPr b="1" sz="1000">
              <a:solidFill>
                <a:schemeClr val="accent2"/>
              </a:solidFill>
            </a:endParaRPr>
          </a:p>
        </p:txBody>
      </p:sp>
      <p:sp>
        <p:nvSpPr>
          <p:cNvPr id="375" name="Google Shape;375;p28"/>
          <p:cNvSpPr txBox="1"/>
          <p:nvPr/>
        </p:nvSpPr>
        <p:spPr>
          <a:xfrm>
            <a:off x="4173475" y="2681425"/>
            <a:ext cx="11769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2"/>
                </a:solidFill>
              </a:rPr>
              <a:t>4 Screws</a:t>
            </a:r>
            <a:endParaRPr b="1" sz="1000">
              <a:solidFill>
                <a:schemeClr val="accent2"/>
              </a:solidFill>
            </a:endParaRPr>
          </a:p>
        </p:txBody>
      </p:sp>
      <p:sp>
        <p:nvSpPr>
          <p:cNvPr id="376" name="Google Shape;376;p28"/>
          <p:cNvSpPr txBox="1"/>
          <p:nvPr/>
        </p:nvSpPr>
        <p:spPr>
          <a:xfrm>
            <a:off x="5536850" y="2681425"/>
            <a:ext cx="13344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2"/>
                </a:solidFill>
              </a:rPr>
              <a:t>Plastic Container</a:t>
            </a:r>
            <a:endParaRPr b="1" sz="1000">
              <a:solidFill>
                <a:schemeClr val="accent2"/>
              </a:solidFill>
            </a:endParaRPr>
          </a:p>
        </p:txBody>
      </p:sp>
      <p:sp>
        <p:nvSpPr>
          <p:cNvPr id="377" name="Google Shape;377;p28"/>
          <p:cNvSpPr txBox="1"/>
          <p:nvPr/>
        </p:nvSpPr>
        <p:spPr>
          <a:xfrm>
            <a:off x="6985475" y="2681425"/>
            <a:ext cx="13344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2"/>
                </a:solidFill>
              </a:rPr>
              <a:t>Muse Headset</a:t>
            </a:r>
            <a:endParaRPr b="1" sz="1000">
              <a:solidFill>
                <a:schemeClr val="accent2"/>
              </a:solidFill>
            </a:endParaRPr>
          </a:p>
        </p:txBody>
      </p:sp>
      <p:sp>
        <p:nvSpPr>
          <p:cNvPr id="378" name="Google Shape;378;p28"/>
          <p:cNvSpPr txBox="1"/>
          <p:nvPr/>
        </p:nvSpPr>
        <p:spPr>
          <a:xfrm>
            <a:off x="1277550" y="4407050"/>
            <a:ext cx="11769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2"/>
                </a:solidFill>
              </a:rPr>
              <a:t>2 Velcro Pieces</a:t>
            </a:r>
            <a:endParaRPr b="1" sz="1000">
              <a:solidFill>
                <a:schemeClr val="accent2"/>
              </a:solidFill>
            </a:endParaRPr>
          </a:p>
        </p:txBody>
      </p:sp>
      <p:sp>
        <p:nvSpPr>
          <p:cNvPr id="379" name="Google Shape;379;p28"/>
          <p:cNvSpPr txBox="1"/>
          <p:nvPr/>
        </p:nvSpPr>
        <p:spPr>
          <a:xfrm>
            <a:off x="2727400" y="4407050"/>
            <a:ext cx="11769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2"/>
                </a:solidFill>
              </a:rPr>
              <a:t>1 Flat Lego and </a:t>
            </a:r>
            <a:endParaRPr b="1" sz="1000"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2"/>
                </a:solidFill>
              </a:rPr>
              <a:t>1 Rectangle</a:t>
            </a:r>
            <a:endParaRPr b="1" sz="1000">
              <a:solidFill>
                <a:schemeClr val="accent2"/>
              </a:solidFill>
            </a:endParaRPr>
          </a:p>
        </p:txBody>
      </p:sp>
      <p:sp>
        <p:nvSpPr>
          <p:cNvPr id="380" name="Google Shape;380;p28"/>
          <p:cNvSpPr txBox="1"/>
          <p:nvPr/>
        </p:nvSpPr>
        <p:spPr>
          <a:xfrm>
            <a:off x="4177250" y="4407050"/>
            <a:ext cx="11769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2"/>
                </a:solidFill>
              </a:rPr>
              <a:t>Motor</a:t>
            </a:r>
            <a:endParaRPr b="1" sz="1000">
              <a:solidFill>
                <a:schemeClr val="accent2"/>
              </a:solidFill>
            </a:endParaRPr>
          </a:p>
        </p:txBody>
      </p:sp>
      <p:sp>
        <p:nvSpPr>
          <p:cNvPr id="381" name="Google Shape;381;p28"/>
          <p:cNvSpPr txBox="1"/>
          <p:nvPr/>
        </p:nvSpPr>
        <p:spPr>
          <a:xfrm>
            <a:off x="5540625" y="4407050"/>
            <a:ext cx="13344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2"/>
                </a:solidFill>
              </a:rPr>
              <a:t>Propeller</a:t>
            </a:r>
            <a:endParaRPr b="1" sz="1000">
              <a:solidFill>
                <a:schemeClr val="accent2"/>
              </a:solidFill>
            </a:endParaRPr>
          </a:p>
        </p:txBody>
      </p:sp>
      <p:sp>
        <p:nvSpPr>
          <p:cNvPr id="382" name="Google Shape;382;p28"/>
          <p:cNvSpPr txBox="1"/>
          <p:nvPr/>
        </p:nvSpPr>
        <p:spPr>
          <a:xfrm>
            <a:off x="6989250" y="4407050"/>
            <a:ext cx="13344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2"/>
                </a:solidFill>
              </a:rPr>
              <a:t>Battery Pack</a:t>
            </a:r>
            <a:endParaRPr b="1" sz="10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29"/>
          <p:cNvPicPr preferRelativeResize="0"/>
          <p:nvPr/>
        </p:nvPicPr>
        <p:blipFill rotWithShape="1">
          <a:blip r:embed="rId3">
            <a:alphaModFix/>
          </a:blip>
          <a:srcRect b="0" l="4216" r="9375" t="0"/>
          <a:stretch/>
        </p:blipFill>
        <p:spPr>
          <a:xfrm>
            <a:off x="252000" y="872375"/>
            <a:ext cx="4805551" cy="34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29"/>
          <p:cNvSpPr/>
          <p:nvPr/>
        </p:nvSpPr>
        <p:spPr>
          <a:xfrm>
            <a:off x="5219275" y="857025"/>
            <a:ext cx="3751800" cy="2845800"/>
          </a:xfrm>
          <a:prstGeom prst="wedgeRoundRectCallout">
            <a:avLst>
              <a:gd fmla="val -105591" name="adj1"/>
              <a:gd fmla="val 28915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latin typeface="Raleway"/>
                <a:ea typeface="Raleway"/>
                <a:cs typeface="Raleway"/>
                <a:sym typeface="Raleway"/>
              </a:rPr>
            </a:br>
            <a:r>
              <a:rPr lang="en">
                <a:latin typeface="Raleway"/>
                <a:ea typeface="Raleway"/>
                <a:cs typeface="Raleway"/>
                <a:sym typeface="Raleway"/>
              </a:rPr>
              <a:t>Check the inside left of your Muse headset and </a:t>
            </a:r>
            <a:r>
              <a:rPr b="1" lang="en">
                <a:latin typeface="Raleway"/>
                <a:ea typeface="Raleway"/>
                <a:cs typeface="Raleway"/>
                <a:sym typeface="Raleway"/>
              </a:rPr>
              <a:t>write down the last 4 digits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 of the serial number.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For example, your serial number (SN) might be: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Raleway"/>
                <a:ea typeface="Raleway"/>
                <a:cs typeface="Raleway"/>
                <a:sym typeface="Raleway"/>
              </a:rPr>
              <a:t>2041-NZAW-539A</a:t>
            </a:r>
            <a:endParaRPr b="1" sz="2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So, you would write down: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Raleway"/>
                <a:ea typeface="Raleway"/>
                <a:cs typeface="Raleway"/>
                <a:sym typeface="Raleway"/>
              </a:rPr>
              <a:t>539A</a:t>
            </a:r>
            <a:endParaRPr b="1" sz="25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9" name="Google Shape;389;p29"/>
          <p:cNvSpPr txBox="1"/>
          <p:nvPr>
            <p:ph idx="4294967295" type="title"/>
          </p:nvPr>
        </p:nvSpPr>
        <p:spPr>
          <a:xfrm>
            <a:off x="252000" y="2081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aleway"/>
                <a:ea typeface="Raleway"/>
                <a:cs typeface="Raleway"/>
                <a:sym typeface="Raleway"/>
              </a:rPr>
              <a:t>WRITE DOWN YOUR MUSE SERIAL #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90" name="Google Shape;390;p29"/>
          <p:cNvGrpSpPr/>
          <p:nvPr/>
        </p:nvGrpSpPr>
        <p:grpSpPr>
          <a:xfrm>
            <a:off x="6355188" y="3793024"/>
            <a:ext cx="1479976" cy="1146574"/>
            <a:chOff x="642300" y="3552074"/>
            <a:chExt cx="1479976" cy="1146574"/>
          </a:xfrm>
        </p:grpSpPr>
        <p:pic>
          <p:nvPicPr>
            <p:cNvPr id="391" name="Google Shape;391;p29"/>
            <p:cNvPicPr preferRelativeResize="0"/>
            <p:nvPr/>
          </p:nvPicPr>
          <p:blipFill rotWithShape="1">
            <a:blip r:embed="rId4">
              <a:alphaModFix/>
            </a:blip>
            <a:srcRect b="13421" l="0" r="37663" t="38283"/>
            <a:stretch/>
          </p:blipFill>
          <p:spPr>
            <a:xfrm>
              <a:off x="642300" y="3552075"/>
              <a:ext cx="1479976" cy="11465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2" name="Google Shape;392;p29"/>
            <p:cNvSpPr/>
            <p:nvPr/>
          </p:nvSpPr>
          <p:spPr>
            <a:xfrm rot="-286047">
              <a:off x="822077" y="3598472"/>
              <a:ext cx="1126196" cy="230003"/>
            </a:xfrm>
            <a:prstGeom prst="ellipse">
              <a:avLst/>
            </a:prstGeom>
            <a:noFill/>
            <a:ln cap="flat" cmpd="sng" w="9525">
              <a:solidFill>
                <a:srgbClr val="FF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0"/>
          <p:cNvSpPr txBox="1"/>
          <p:nvPr>
            <p:ph idx="4294967295" type="title"/>
          </p:nvPr>
        </p:nvSpPr>
        <p:spPr>
          <a:xfrm>
            <a:off x="507500" y="579375"/>
            <a:ext cx="8250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CONNECT YOUR ROBOT</a:t>
            </a:r>
            <a:endParaRPr/>
          </a:p>
        </p:txBody>
      </p:sp>
      <p:sp>
        <p:nvSpPr>
          <p:cNvPr id="398" name="Google Shape;398;p30"/>
          <p:cNvSpPr txBox="1"/>
          <p:nvPr>
            <p:ph idx="4294967295" type="body"/>
          </p:nvPr>
        </p:nvSpPr>
        <p:spPr>
          <a:xfrm>
            <a:off x="507500" y="1214775"/>
            <a:ext cx="84603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">
                <a:solidFill>
                  <a:schemeClr val="dk1"/>
                </a:solidFill>
              </a:rPr>
              <a:t>Restart your computer (uncheck option to reopen applications at startup)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">
                <a:solidFill>
                  <a:schemeClr val="dk1"/>
                </a:solidFill>
              </a:rPr>
              <a:t>Turn off Bluetooth, then turn it back on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en">
                <a:solidFill>
                  <a:schemeClr val="dk1"/>
                </a:solidFill>
              </a:rPr>
              <a:t>Go to:	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https://codelab.cognimates.me</a:t>
            </a:r>
            <a:r>
              <a:rPr b="1" lang="en">
                <a:solidFill>
                  <a:schemeClr val="dk1"/>
                </a:solidFill>
              </a:rPr>
              <a:t> and click on extensions button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4. 	Choose the “Muse” Extension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grpSp>
        <p:nvGrpSpPr>
          <p:cNvPr id="399" name="Google Shape;399;p30"/>
          <p:cNvGrpSpPr/>
          <p:nvPr/>
        </p:nvGrpSpPr>
        <p:grpSpPr>
          <a:xfrm>
            <a:off x="1100612" y="2319019"/>
            <a:ext cx="2411919" cy="1566088"/>
            <a:chOff x="1100612" y="2319019"/>
            <a:chExt cx="2411919" cy="1566088"/>
          </a:xfrm>
        </p:grpSpPr>
        <p:pic>
          <p:nvPicPr>
            <p:cNvPr id="400" name="Google Shape;400;p30"/>
            <p:cNvPicPr preferRelativeResize="0"/>
            <p:nvPr/>
          </p:nvPicPr>
          <p:blipFill rotWithShape="1">
            <a:blip r:embed="rId4">
              <a:alphaModFix/>
            </a:blip>
            <a:srcRect b="0" l="0" r="78647" t="75255"/>
            <a:stretch/>
          </p:blipFill>
          <p:spPr>
            <a:xfrm>
              <a:off x="1341014" y="2319019"/>
              <a:ext cx="2171517" cy="14133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1" name="Google Shape;401;p30"/>
            <p:cNvSpPr/>
            <p:nvPr/>
          </p:nvSpPr>
          <p:spPr>
            <a:xfrm>
              <a:off x="1100612" y="3019593"/>
              <a:ext cx="907555" cy="865514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2" name="Google Shape;40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2763" y="3732600"/>
            <a:ext cx="1059774" cy="103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1"/>
          <p:cNvSpPr txBox="1"/>
          <p:nvPr>
            <p:ph idx="4294967295" type="body"/>
          </p:nvPr>
        </p:nvSpPr>
        <p:spPr>
          <a:xfrm>
            <a:off x="278900" y="300375"/>
            <a:ext cx="8574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5. 	Press power button on Muse headset once. Make sure the light begins to flash.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6. 	Click “Connect Muse” under Muse block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7. 	Click on the notification that appears in your Chrome browser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8.	Select your Muse headset using the </a:t>
            </a:r>
            <a:br>
              <a:rPr b="1" lang="en">
                <a:solidFill>
                  <a:schemeClr val="dk1"/>
                </a:solidFill>
              </a:rPr>
            </a:br>
            <a:r>
              <a:rPr b="1" lang="en">
                <a:solidFill>
                  <a:schemeClr val="dk1"/>
                </a:solidFill>
              </a:rPr>
              <a:t>	last 4 digits of the serial number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9. 	Click “Pair” to connect to the headset, and check that the light on the Muse stops flashing and the light is on.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10.	Put on the Muse, then click on “Get value of &lt;left sensor&gt;” to check that your Muse is measuring numerical values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408" name="Google Shape;4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2988" y="717675"/>
            <a:ext cx="1125345" cy="63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1"/>
          <p:cNvPicPr preferRelativeResize="0"/>
          <p:nvPr/>
        </p:nvPicPr>
        <p:blipFill rotWithShape="1">
          <a:blip r:embed="rId4">
            <a:alphaModFix/>
          </a:blip>
          <a:srcRect b="57707" l="13541" r="53103" t="28282"/>
          <a:stretch/>
        </p:blipFill>
        <p:spPr>
          <a:xfrm>
            <a:off x="4416175" y="2286501"/>
            <a:ext cx="2302825" cy="47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1025" y="4430325"/>
            <a:ext cx="1821600" cy="36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1"/>
          <p:cNvPicPr preferRelativeResize="0"/>
          <p:nvPr/>
        </p:nvPicPr>
        <p:blipFill rotWithShape="1">
          <a:blip r:embed="rId4">
            <a:alphaModFix/>
          </a:blip>
          <a:srcRect b="14649" l="52905" r="5465" t="9212"/>
          <a:stretch/>
        </p:blipFill>
        <p:spPr>
          <a:xfrm>
            <a:off x="7129500" y="1699675"/>
            <a:ext cx="1665425" cy="149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aleway"/>
                <a:ea typeface="Raleway"/>
                <a:cs typeface="Raleway"/>
                <a:sym typeface="Raleway"/>
              </a:rPr>
              <a:t>PUTTING TOGETHER YOUR WEDO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7" name="Google Shape;417;p32"/>
          <p:cNvSpPr txBox="1"/>
          <p:nvPr>
            <p:ph idx="1" type="body"/>
          </p:nvPr>
        </p:nvSpPr>
        <p:spPr>
          <a:xfrm>
            <a:off x="846600" y="1408675"/>
            <a:ext cx="8087400" cy="31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</a:rPr>
              <a:t>DO NOT TURN ON YOUR LEGO WEDO UNTIL A TEACHER IS PRESENT.</a:t>
            </a:r>
            <a:endParaRPr b="1" sz="1800">
              <a:solidFill>
                <a:schemeClr val="accent2"/>
              </a:solidFill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Once your Muse connection is working properly, </a:t>
            </a:r>
            <a:br>
              <a:rPr lang="en" sz="2000"/>
            </a:br>
            <a:r>
              <a:rPr lang="en" sz="2000"/>
              <a:t>work as a team to assemble your Lego WeDo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We will come around to help connect and activate your WeDo</a:t>
            </a:r>
            <a:br>
              <a:rPr lang="en" sz="2000"/>
            </a:b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Once your WeDo is connected, go to:</a:t>
            </a:r>
            <a:br>
              <a:rPr lang="en" sz="2000"/>
            </a:br>
            <a:r>
              <a:rPr b="1" lang="en" sz="2000" u="sng">
                <a:highlight>
                  <a:schemeClr val="lt2"/>
                </a:highlight>
              </a:rPr>
              <a:t>tinyurl.com/waterkinesis-demo</a:t>
            </a:r>
            <a:r>
              <a:rPr lang="en" sz="2000"/>
              <a:t> and download the file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 Cognimates, upload the file and begin to code with your team!</a:t>
            </a:r>
            <a:endParaRPr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763" y="152400"/>
            <a:ext cx="622446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